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7" r:id="rId3"/>
    <p:sldId id="273" r:id="rId4"/>
    <p:sldId id="258" r:id="rId5"/>
    <p:sldId id="259" r:id="rId6"/>
    <p:sldId id="274" r:id="rId7"/>
    <p:sldId id="260" r:id="rId8"/>
    <p:sldId id="261" r:id="rId9"/>
    <p:sldId id="275" r:id="rId10"/>
    <p:sldId id="262" r:id="rId11"/>
    <p:sldId id="263" r:id="rId12"/>
    <p:sldId id="276" r:id="rId13"/>
    <p:sldId id="264" r:id="rId14"/>
    <p:sldId id="277" r:id="rId15"/>
    <p:sldId id="265" r:id="rId16"/>
    <p:sldId id="278" r:id="rId17"/>
    <p:sldId id="266" r:id="rId18"/>
    <p:sldId id="279" r:id="rId19"/>
    <p:sldId id="267" r:id="rId20"/>
    <p:sldId id="268" r:id="rId21"/>
    <p:sldId id="280" r:id="rId22"/>
    <p:sldId id="269" r:id="rId23"/>
    <p:sldId id="281" r:id="rId24"/>
    <p:sldId id="270" r:id="rId25"/>
    <p:sldId id="271" r:id="rId26"/>
    <p:sldId id="272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56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Средний стиль 2 -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Средний стиль 2 -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 varScale="1">
        <p:scale>
          <a:sx n="156" d="100"/>
          <a:sy n="156" d="100"/>
        </p:scale>
        <p:origin x="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61CD6B-C6E4-3C42-B49C-6B8408685534}" type="datetimeFigureOut">
              <a:rPr lang="ru-RU" smtClean="0"/>
              <a:t>29.03.17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80D19F-2940-D646-A2CE-75F4C95394C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58675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4278300" y="2751162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2771450" y="4663225"/>
            <a:ext cx="62496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800" b="1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 </a:t>
            </a:r>
            <a:fld id="{00000000-1234-1234-1234-123412341234}" type="slidenum">
              <a:rPr lang="ru" sz="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  <a:endParaRPr lang="ru" sz="8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  <a:endParaRPr lang="ru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2259525" y="4663225"/>
            <a:ext cx="6761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800" b="1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  <a:endParaRPr lang="ru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4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lt1"/>
                </a:solidFill>
              </a:rPr>
              <a:t>‹#›</a:t>
            </a:fld>
            <a:endParaRPr lang="ru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  <a:endParaRPr lang="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ru" sz="10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4.jp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8.jp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2200" b="1"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</a:t>
            </a:r>
          </a:p>
          <a:p>
            <a:pPr lvl="0">
              <a:spcBef>
                <a:spcPts val="0"/>
              </a:spcBef>
              <a:buNone/>
            </a:pPr>
            <a:r>
              <a:rPr lang="ru" sz="2200" b="1">
                <a:latin typeface="Georgia"/>
                <a:ea typeface="Georgia"/>
                <a:cs typeface="Georgia"/>
                <a:sym typeface="Georgia"/>
              </a:rPr>
              <a:t>Building Aspect Hierarchy Based on User Reviews about Electronic Devices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2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Автор: Репина Анастасия Андреевна БПИ143</a:t>
            </a:r>
          </a:p>
          <a:p>
            <a:pPr marL="1071563" lvl="0" indent="-1063625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2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Руководители: Андрианов И.А., младший научный сотрудник, </a:t>
            </a:r>
          </a:p>
          <a:p>
            <a:pPr marL="1071563" lvl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2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Турдаков Д.Ю., доцент факультета компьютерных наук </a:t>
            </a:r>
            <a:r>
              <a:rPr lang="ru" sz="1200" dirty="0" smtClea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базово</a:t>
            </a:r>
            <a:r>
              <a:rPr lang="ru-RU" sz="1200" dirty="0" smtClea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й </a:t>
            </a:r>
            <a:r>
              <a:rPr lang="ru" sz="1200" dirty="0" smtClea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кафедры </a:t>
            </a:r>
            <a:r>
              <a:rPr lang="ru" sz="12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«Системное программирование» НИУ ВШЭ, канд. физ.-мат. наук </a:t>
            </a:r>
          </a:p>
          <a:p>
            <a:pPr lvl="0">
              <a:spcBef>
                <a:spcPts val="0"/>
              </a:spcBef>
              <a:buNone/>
            </a:pPr>
            <a:endParaRPr sz="1200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8" name="Shape 58"/>
          <p:cNvSpPr txBox="1"/>
          <p:nvPr/>
        </p:nvSpPr>
        <p:spPr>
          <a:xfrm>
            <a:off x="986700" y="114900"/>
            <a:ext cx="7170600" cy="73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200">
                <a:latin typeface="Georgia"/>
                <a:ea typeface="Georgia"/>
                <a:cs typeface="Georgia"/>
                <a:sym typeface="Georgia"/>
              </a:rPr>
              <a:t>Факультет компьютерных наук</a:t>
            </a: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200">
                <a:latin typeface="Georgia"/>
                <a:ea typeface="Georgia"/>
                <a:cs typeface="Georgia"/>
                <a:sym typeface="Georgia"/>
              </a:rPr>
              <a:t>Департамент программной инженерии</a:t>
            </a: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200">
                <a:latin typeface="Georgia"/>
                <a:ea typeface="Georgia"/>
                <a:cs typeface="Georgia"/>
                <a:sym typeface="Georgia"/>
              </a:rPr>
              <a:t>Курсовая работа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Характеристики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937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6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PMI Review</a:t>
            </a:r>
          </a:p>
          <a:p>
            <a:pPr marL="457200" lvl="0" indent="-3937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6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PMI Sentence</a:t>
            </a:r>
          </a:p>
          <a:p>
            <a:pPr marL="457200" lvl="0" indent="-3937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6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Local context</a:t>
            </a:r>
          </a:p>
          <a:p>
            <a:pPr marL="457200" lvl="0" indent="-3937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6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Global context</a:t>
            </a:r>
          </a:p>
          <a:p>
            <a:pPr marL="457200" lvl="0" indent="-3937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6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Lexical</a:t>
            </a:r>
          </a:p>
          <a:p>
            <a:pPr marL="457200" lvl="0" indent="-3937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6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Syntactic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10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PMI features</a:t>
            </a:r>
          </a:p>
        </p:txBody>
      </p:sp>
      <p:pic>
        <p:nvPicPr>
          <p:cNvPr id="138" name="Shape 138"/>
          <p:cNvPicPr preferRelativeResize="0"/>
          <p:nvPr/>
        </p:nvPicPr>
        <p:blipFill rotWithShape="1">
          <a:blip r:embed="rId3">
            <a:alphaModFix/>
          </a:blip>
          <a:srcRect t="4122"/>
          <a:stretch/>
        </p:blipFill>
        <p:spPr>
          <a:xfrm>
            <a:off x="822150" y="1797325"/>
            <a:ext cx="7279725" cy="123874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 txBox="1"/>
          <p:nvPr/>
        </p:nvSpPr>
        <p:spPr>
          <a:xfrm>
            <a:off x="311700" y="2726700"/>
            <a:ext cx="8579400" cy="199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endParaRPr sz="1800" dirty="0"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 sz="1800" dirty="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Разница в характеристиках заключается в корпусе отзывов/предложений, который передается для дальнейшей обработки в метод расчёта PMI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11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1700" y="215925"/>
            <a:ext cx="8520600" cy="572700"/>
          </a:xfrm>
        </p:spPr>
        <p:txBody>
          <a:bodyPr/>
          <a:lstStyle/>
          <a:p>
            <a:r>
              <a:rPr lang="ru-RU" dirty="0" smtClean="0"/>
              <a:t>Пример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788625"/>
            <a:ext cx="8520600" cy="3416400"/>
          </a:xfrm>
        </p:spPr>
        <p:txBody>
          <a:bodyPr/>
          <a:lstStyle/>
          <a:p>
            <a:pPr algn="just">
              <a:lnSpc>
                <a:spcPct val="100000"/>
              </a:lnSpc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Пара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аспектов: компьютер и </a:t>
            </a:r>
            <a:r>
              <a:rPr lang="ru-RU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экран.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Arial"/>
            </a:endParaRPr>
          </a:p>
          <a:p>
            <a:pPr algn="just">
              <a:lnSpc>
                <a:spcPct val="100000"/>
              </a:lnSpc>
              <a:spcAft>
                <a:spcPts val="0"/>
              </a:spcAft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Arial"/>
            </a:endParaRPr>
          </a:p>
          <a:p>
            <a:pPr algn="just">
              <a:lnSpc>
                <a:spcPct val="100000"/>
              </a:lnSpc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Отзывы: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Arial"/>
            </a:endParaRPr>
          </a:p>
          <a:p>
            <a:pPr lvl="0" algn="just">
              <a:lnSpc>
                <a:spcPct val="100000"/>
              </a:lnSpc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1) «Обычный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офисный компьютер, начального уровня.  Очень шумный. Постоянно присутствует гул процессорного вентилятора, скорость которого система не желает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регулировать»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Arial"/>
            </a:endParaRPr>
          </a:p>
          <a:p>
            <a:pPr lvl="0" algn="just">
              <a:lnSpc>
                <a:spcPct val="100000"/>
              </a:lnSpc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2)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  «Хорошая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производительность, чисто рабочая машина. Куплено уже 4 компьютера 3,3 </a:t>
            </a:r>
            <a:r>
              <a:rPr lang="ru-RU" sz="1600" dirty="0" err="1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ггц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 с 8 </a:t>
            </a:r>
            <a:r>
              <a:rPr lang="ru-RU" sz="1600" dirty="0" err="1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гб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 памятью. 1С, офис, </a:t>
            </a:r>
            <a:r>
              <a:rPr lang="ru-RU" sz="1600" dirty="0" err="1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тимвьюер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 и другое рабочее ПО одновременно держит очень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неплохо»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Arial"/>
            </a:endParaRPr>
          </a:p>
          <a:p>
            <a:pPr lvl="0" algn="just">
              <a:lnSpc>
                <a:spcPct val="100000"/>
              </a:lnSpc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3)   «В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компьютерах разбираюсь плохо, но нужен был компьютер для работы. Купила данный компьютер, и нисколько не жалею, компьютер мощный, быстрый.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В контакт центре очень вежливый молодой человек помог </a:t>
            </a:r>
            <a:r>
              <a:rPr lang="ru-RU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подключить компьютер,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экран отличный, все работает) спасибо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»</a:t>
            </a:r>
          </a:p>
          <a:p>
            <a:pPr marL="342900" lvl="0" indent="-342900" algn="just">
              <a:lnSpc>
                <a:spcPct val="100000"/>
              </a:lnSpc>
              <a:spcAft>
                <a:spcPts val="0"/>
              </a:spcAft>
              <a:buAutoNum type="arabicParenR" startAt="3"/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Arial"/>
            </a:endParaRPr>
          </a:p>
          <a:p>
            <a:pPr algn="just">
              <a:lnSpc>
                <a:spcPct val="100000"/>
              </a:lnSpc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PMI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review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=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log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(1/3*1) = -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1.0986122886681098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Arial"/>
            </a:endParaRPr>
          </a:p>
          <a:p>
            <a:pPr algn="just">
              <a:lnSpc>
                <a:spcPct val="100000"/>
              </a:lnSpc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PMI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sentence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=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log</a:t>
            </a:r>
            <a:r>
              <a:rPr lang="ru-RU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(1/5*1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) = </a:t>
            </a:r>
            <a:r>
              <a:rPr lang="is-IS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-1.6094379124341003</a:t>
            </a: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Arial"/>
            </a:endParaRPr>
          </a:p>
          <a:p>
            <a:pPr algn="just">
              <a:lnSpc>
                <a:spcPct val="100000"/>
              </a:lnSpc>
              <a:spcAft>
                <a:spcPts val="0"/>
              </a:spcAft>
            </a:pPr>
            <a:endParaRPr lang="ru-RU" sz="1600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12</a:t>
            </a:fld>
            <a:endParaRPr lang="ru" sz="800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551590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Contextual features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311700" y="1385850"/>
            <a:ext cx="8371050" cy="29976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800">
                <a:latin typeface="Georgia"/>
                <a:ea typeface="Georgia"/>
                <a:cs typeface="Georgia"/>
                <a:sym typeface="Georgia"/>
              </a:rPr>
              <a:t>Для </a:t>
            </a:r>
            <a:r>
              <a:rPr lang="ru" sz="1800" b="1">
                <a:latin typeface="Georgia"/>
                <a:ea typeface="Georgia"/>
                <a:cs typeface="Georgia"/>
                <a:sym typeface="Georgia"/>
              </a:rPr>
              <a:t>локальной</a:t>
            </a:r>
            <a:r>
              <a:rPr lang="ru" sz="1800">
                <a:latin typeface="Georgia"/>
                <a:ea typeface="Georgia"/>
                <a:cs typeface="Georgia"/>
                <a:sym typeface="Georgia"/>
              </a:rPr>
              <a:t> характеристики контекст - набор 2 левых и 2 правых слов от аспекта во всех отзывах, где он встречается</a:t>
            </a:r>
          </a:p>
          <a:p>
            <a:pPr lvl="0">
              <a:spcBef>
                <a:spcPts val="0"/>
              </a:spcBef>
              <a:buNone/>
            </a:pPr>
            <a:endParaRPr sz="1800" dirty="0">
              <a:latin typeface="Georgia"/>
              <a:ea typeface="Georgia"/>
              <a:cs typeface="Georgia"/>
              <a:sym typeface="Georgia"/>
            </a:endParaRPr>
          </a:p>
          <a:p>
            <a:pPr lvl="0">
              <a:spcBef>
                <a:spcPts val="0"/>
              </a:spcBef>
              <a:buNone/>
            </a:pPr>
            <a:r>
              <a:rPr lang="ru" sz="1800" dirty="0">
                <a:latin typeface="Georgia"/>
                <a:ea typeface="Georgia"/>
                <a:cs typeface="Georgia"/>
                <a:sym typeface="Georgia"/>
              </a:rPr>
              <a:t>Для </a:t>
            </a:r>
            <a:r>
              <a:rPr lang="ru" sz="1800" b="1" dirty="0">
                <a:latin typeface="Georgia"/>
                <a:ea typeface="Georgia"/>
                <a:cs typeface="Georgia"/>
                <a:sym typeface="Georgia"/>
              </a:rPr>
              <a:t>глобальной</a:t>
            </a:r>
            <a:r>
              <a:rPr lang="ru" sz="1800" dirty="0">
                <a:latin typeface="Georgia"/>
                <a:ea typeface="Georgia"/>
                <a:cs typeface="Georgia"/>
                <a:sym typeface="Georgia"/>
              </a:rPr>
              <a:t> характеристики контекст - набор отзывов, где встречается конкретный аспект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13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1700" y="126618"/>
            <a:ext cx="8520600" cy="572700"/>
          </a:xfrm>
        </p:spPr>
        <p:txBody>
          <a:bodyPr/>
          <a:lstStyle/>
          <a:p>
            <a:r>
              <a:rPr lang="ru-RU" smtClean="0"/>
              <a:t>Пример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629961"/>
            <a:ext cx="8520600" cy="3416400"/>
          </a:xfrm>
        </p:spPr>
        <p:txBody>
          <a:bodyPr/>
          <a:lstStyle/>
          <a:p>
            <a:pPr algn="just">
              <a:lnSpc>
                <a:spcPct val="100000"/>
              </a:lnSpc>
              <a:spcAft>
                <a:spcPts val="0"/>
              </a:spcAft>
            </a:pP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Входные данные идентичны данным из 1 примера</a:t>
            </a:r>
            <a:r>
              <a:rPr lang="ru-RU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.</a:t>
            </a:r>
          </a:p>
          <a:p>
            <a:pPr algn="just">
              <a:lnSpc>
                <a:spcPct val="100000"/>
              </a:lnSpc>
              <a:spcAft>
                <a:spcPts val="0"/>
              </a:spcAft>
            </a:pPr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</a:endParaRPr>
          </a:p>
          <a:p>
            <a:pPr lvl="0" algn="just" eaLnBrk="0" fontAlgn="base" hangingPunct="0">
              <a:lnSpc>
                <a:spcPct val="100000"/>
              </a:lnSpc>
              <a:spcAft>
                <a:spcPts val="0"/>
              </a:spcAft>
            </a:pPr>
            <a:r>
              <a:rPr lang="x-none" altLang="x-none" sz="1600" i="1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Локальным контекстом 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для аспекта компьютер будет набор: Обычный офисный начального уровня уже 4 3,3 ггц _BEGIN_SENTENCE_ В разбираюсь плохо нужен был для работы Купила данный и нисколько не жалею мощный, быстрый. </a:t>
            </a:r>
          </a:p>
          <a:p>
            <a:pPr lvl="0" algn="just" eaLnBrk="0" fontAlgn="base" hangingPunct="0">
              <a:lnSpc>
                <a:spcPct val="100000"/>
              </a:lnSpc>
              <a:spcAft>
                <a:spcPts val="0"/>
              </a:spcAft>
            </a:pPr>
            <a:r>
              <a:rPr lang="x-none" altLang="x-none" sz="1600" i="1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Локальным контекстом 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для аспекта экран будет набор: все подключить отличный все</a:t>
            </a:r>
            <a:r>
              <a:rPr lang="x-none" altLang="x-non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.</a:t>
            </a:r>
            <a:endParaRPr lang="ru-RU" altLang="x-none" sz="1600" dirty="0" smtClean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</a:endParaRPr>
          </a:p>
          <a:p>
            <a:pPr lvl="0" algn="just" eaLnBrk="0" fontAlgn="base" hangingPunct="0">
              <a:lnSpc>
                <a:spcPct val="100000"/>
              </a:lnSpc>
              <a:spcAft>
                <a:spcPts val="0"/>
              </a:spcAft>
            </a:pPr>
            <a:endParaRPr lang="x-none" altLang="x-none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</a:endParaRPr>
          </a:p>
          <a:p>
            <a:pPr lvl="0" algn="just" eaLnBrk="0" fontAlgn="base" hangingPunct="0">
              <a:lnSpc>
                <a:spcPct val="100000"/>
              </a:lnSpc>
              <a:spcAft>
                <a:spcPts val="0"/>
              </a:spcAft>
            </a:pPr>
            <a:r>
              <a:rPr lang="x-none" altLang="x-none" sz="1600" i="1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Глобальным контекстом 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для аспекта компьютер будет набор отзывов 1-3.</a:t>
            </a:r>
          </a:p>
          <a:p>
            <a:pPr lvl="0" algn="just" eaLnBrk="0" fontAlgn="base" hangingPunct="0">
              <a:lnSpc>
                <a:spcPct val="100000"/>
              </a:lnSpc>
              <a:spcAft>
                <a:spcPts val="0"/>
              </a:spcAft>
            </a:pPr>
            <a:r>
              <a:rPr lang="x-none" altLang="x-none" sz="1600" i="1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Глобальным контекстом 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для аспекта экран будет отзыв 2. </a:t>
            </a:r>
            <a:endParaRPr lang="ru-RU" altLang="x-none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</a:endParaRPr>
          </a:p>
          <a:p>
            <a:pPr algn="just" eaLnBrk="0" fontAlgn="base" hangingPunct="0">
              <a:lnSpc>
                <a:spcPct val="100000"/>
              </a:lnSpc>
              <a:spcAft>
                <a:spcPts val="0"/>
              </a:spcAft>
            </a:pPr>
            <a:endParaRPr lang="ru-RU" altLang="x-none" sz="1600" dirty="0" smtClean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</a:endParaRPr>
          </a:p>
          <a:p>
            <a:pPr algn="just" eaLnBrk="0" fontAlgn="base" hangingPunct="0">
              <a:lnSpc>
                <a:spcPct val="100000"/>
              </a:lnSpc>
              <a:spcAft>
                <a:spcPts val="0"/>
              </a:spcAft>
            </a:pPr>
            <a:r>
              <a:rPr lang="ru-RU" altLang="x-non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Д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ля 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каждой пары аспектов производится 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вычислени</a:t>
            </a:r>
            <a:r>
              <a:rPr lang="ru-RU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е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 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значения kl divergence между ngram’ами </a:t>
            </a:r>
            <a:r>
              <a:rPr lang="ru-RU" altLang="x-non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 их контекстов </a:t>
            </a:r>
            <a:r>
              <a:rPr lang="x-none" altLang="x-non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с 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помощью stats.entropy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.</a:t>
            </a:r>
            <a:endParaRPr lang="ru-RU" altLang="x-none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</a:endParaRPr>
          </a:p>
          <a:p>
            <a:pPr algn="just" eaLnBrk="0" fontAlgn="base" hangingPunct="0">
              <a:lnSpc>
                <a:spcPct val="100000"/>
              </a:lnSpc>
              <a:spcAft>
                <a:spcPts val="0"/>
              </a:spcAft>
            </a:pPr>
            <a:endParaRPr lang="ru-RU" altLang="x-none" sz="1600" dirty="0" smtClean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</a:endParaRPr>
          </a:p>
          <a:p>
            <a:pPr algn="just" eaLnBrk="0" fontAlgn="base" hangingPunct="0">
              <a:lnSpc>
                <a:spcPct val="100000"/>
              </a:lnSpc>
              <a:spcAft>
                <a:spcPts val="0"/>
              </a:spcAft>
            </a:pPr>
            <a:r>
              <a:rPr lang="ru-RU" altLang="x-non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Полученное </a:t>
            </a:r>
            <a:r>
              <a:rPr lang="x-none" altLang="x-non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значение является 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результатом характеристики context. </a:t>
            </a:r>
            <a:r>
              <a:rPr lang="x-none" altLang="x-none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Разница </a:t>
            </a:r>
            <a:r>
              <a:rPr lang="x-none" altLang="x-none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лишь в том, где ищутся контексты для аспектов. </a:t>
            </a:r>
          </a:p>
          <a:p>
            <a:pPr lvl="0" algn="just" eaLnBrk="0" fontAlgn="base" hangingPunct="0">
              <a:lnSpc>
                <a:spcPct val="100000"/>
              </a:lnSpc>
              <a:spcAft>
                <a:spcPts val="0"/>
              </a:spcAft>
            </a:pPr>
            <a:endParaRPr lang="x-none" altLang="x-none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</a:endParaRPr>
          </a:p>
          <a:p>
            <a:pPr algn="just"/>
            <a:endParaRPr lang="ru-RU" dirty="0" smtClean="0">
              <a:solidFill>
                <a:srgbClr val="000000"/>
              </a:solidFill>
            </a:endParaRPr>
          </a:p>
          <a:p>
            <a:pPr algn="just"/>
            <a:endParaRPr lang="ru-RU" dirty="0" smtClean="0">
              <a:solidFill>
                <a:srgbClr val="000000"/>
              </a:solidFill>
            </a:endParaRPr>
          </a:p>
          <a:p>
            <a:pPr algn="just"/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14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418458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Syntactic feature</a:t>
            </a:r>
          </a:p>
        </p:txBody>
      </p:sp>
      <p:pic>
        <p:nvPicPr>
          <p:cNvPr id="154" name="Shape 154" descr="db-10d41bd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899" y="1220899"/>
            <a:ext cx="1118575" cy="111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Shape 155"/>
          <p:cNvSpPr txBox="1"/>
          <p:nvPr/>
        </p:nvSpPr>
        <p:spPr>
          <a:xfrm>
            <a:off x="317437" y="2386500"/>
            <a:ext cx="1525500" cy="2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 sz="24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rPr>
              <a:t>Отзывы</a:t>
            </a:r>
          </a:p>
        </p:txBody>
      </p:sp>
      <p:sp>
        <p:nvSpPr>
          <p:cNvPr id="156" name="Shape 156"/>
          <p:cNvSpPr/>
          <p:nvPr/>
        </p:nvSpPr>
        <p:spPr>
          <a:xfrm>
            <a:off x="1711300" y="1651187"/>
            <a:ext cx="8319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57" name="Shape 157" descr="701046fc96daaac1e40d73b93c032b6e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5025" y="1493837"/>
            <a:ext cx="2509350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Shape 158" descr="remote-api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8985" y="1831826"/>
            <a:ext cx="1235625" cy="123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Shape 159"/>
          <p:cNvSpPr/>
          <p:nvPr/>
        </p:nvSpPr>
        <p:spPr>
          <a:xfrm>
            <a:off x="5261475" y="1671100"/>
            <a:ext cx="1118700" cy="205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 txBox="1"/>
          <p:nvPr/>
        </p:nvSpPr>
        <p:spPr>
          <a:xfrm>
            <a:off x="6258900" y="1409225"/>
            <a:ext cx="2509200" cy="65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Синтаксические деревья для всех предложений из отзывов пользователей</a:t>
            </a:r>
          </a:p>
        </p:txBody>
      </p:sp>
      <p:pic>
        <p:nvPicPr>
          <p:cNvPr id="161" name="Shape 161" descr="db-10d41bd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399" y="2918474"/>
            <a:ext cx="1118575" cy="111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Shape 162"/>
          <p:cNvSpPr txBox="1"/>
          <p:nvPr/>
        </p:nvSpPr>
        <p:spPr>
          <a:xfrm>
            <a:off x="344725" y="4077550"/>
            <a:ext cx="1652400" cy="2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 sz="24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rPr>
              <a:t>Аспекты</a:t>
            </a:r>
          </a:p>
        </p:txBody>
      </p:sp>
      <p:sp>
        <p:nvSpPr>
          <p:cNvPr id="163" name="Shape 163"/>
          <p:cNvSpPr/>
          <p:nvPr/>
        </p:nvSpPr>
        <p:spPr>
          <a:xfrm>
            <a:off x="1842950" y="3475925"/>
            <a:ext cx="45822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 rot="5400000">
            <a:off x="6934200" y="2623500"/>
            <a:ext cx="1158600" cy="205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 txBox="1"/>
          <p:nvPr/>
        </p:nvSpPr>
        <p:spPr>
          <a:xfrm>
            <a:off x="6258900" y="3385975"/>
            <a:ext cx="2509200" cy="65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Нахождение кратчайшей дистанции между каждой парой аспектов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15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1700" y="175604"/>
            <a:ext cx="8520600" cy="572700"/>
          </a:xfrm>
        </p:spPr>
        <p:txBody>
          <a:bodyPr/>
          <a:lstStyle/>
          <a:p>
            <a:r>
              <a:rPr lang="ru-RU" smtClean="0"/>
              <a:t>Пример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11700" y="748304"/>
            <a:ext cx="8520600" cy="3416400"/>
          </a:xfrm>
        </p:spPr>
        <p:txBody>
          <a:bodyPr/>
          <a:lstStyle/>
          <a:p>
            <a:pPr algn="just">
              <a:lnSpc>
                <a:spcPct val="100000"/>
              </a:lnSpc>
              <a:spcAft>
                <a:spcPts val="0"/>
              </a:spcAft>
            </a:pPr>
            <a:r>
              <a:rPr lang="ru-RU" sz="14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Пара аспектов: компьютер и </a:t>
            </a:r>
            <a:r>
              <a:rPr lang="ru-RU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экран.</a:t>
            </a:r>
            <a:endParaRPr lang="ru-RU" sz="14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Arial"/>
            </a:endParaRPr>
          </a:p>
          <a:p>
            <a:pPr algn="just">
              <a:lnSpc>
                <a:spcPct val="100000"/>
              </a:lnSpc>
              <a:spcAft>
                <a:spcPts val="0"/>
              </a:spcAft>
            </a:pPr>
            <a:endParaRPr lang="ru-RU" sz="14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Arial"/>
            </a:endParaRPr>
          </a:p>
          <a:p>
            <a:pPr algn="just">
              <a:lnSpc>
                <a:spcPct val="100000"/>
              </a:lnSpc>
              <a:spcAft>
                <a:spcPts val="0"/>
              </a:spcAft>
            </a:pPr>
            <a:r>
              <a:rPr lang="ru-RU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Arial"/>
              </a:rPr>
              <a:t>Отзыв:</a:t>
            </a:r>
            <a:endParaRPr lang="en-US" sz="1400" dirty="0" smtClean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Arial"/>
            </a:endParaRPr>
          </a:p>
          <a:p>
            <a:pPr algn="just"/>
            <a:r>
              <a:rPr lang="ru-RU" sz="14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«</a:t>
            </a:r>
            <a:r>
              <a:rPr lang="ru-RU" sz="14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В компьютерах разбираюсь плохо, но нужен был компьютер для работы. Купила данный компьютер, и нисколько не жалею, компьютер мощный, быстрый. В контакт центре очень вежливый молодой человек помог все подключить, экран отличный, все работает) спасибо».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16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2258593"/>
            <a:ext cx="3509186" cy="2373292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3918857" y="2585810"/>
            <a:ext cx="4572000" cy="18266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dirty="0">
                <a:highlight>
                  <a:srgbClr val="FFFFFF"/>
                </a:highlight>
                <a:latin typeface="Georgia"/>
                <a:ea typeface="Georgia"/>
                <a:cs typeface="Georgia"/>
                <a:sym typeface="Proxima Nova"/>
              </a:rPr>
              <a:t>Для </a:t>
            </a:r>
            <a:r>
              <a:rPr lang="ru-RU" dirty="0" smtClean="0">
                <a:highlight>
                  <a:srgbClr val="FFFFFF"/>
                </a:highlight>
                <a:latin typeface="Georgia"/>
                <a:ea typeface="Georgia"/>
                <a:cs typeface="Georgia"/>
                <a:sym typeface="Proxima Nova"/>
              </a:rPr>
              <a:t>дерева </a:t>
            </a:r>
            <a:r>
              <a:rPr lang="ru-RU" dirty="0">
                <a:highlight>
                  <a:srgbClr val="FFFFFF"/>
                </a:highlight>
                <a:latin typeface="Georgia"/>
                <a:ea typeface="Georgia"/>
                <a:cs typeface="Georgia"/>
                <a:sym typeface="Proxima Nova"/>
              </a:rPr>
              <a:t>выполняется поиск кратчайшего пути между указанными аспектами. </a:t>
            </a:r>
            <a:endParaRPr lang="en-US" dirty="0" smtClean="0">
              <a:highlight>
                <a:srgbClr val="FFFFFF"/>
              </a:highlight>
              <a:latin typeface="Georgia"/>
              <a:ea typeface="Georgia"/>
              <a:cs typeface="Georgia"/>
              <a:sym typeface="Proxima Nova"/>
            </a:endParaRPr>
          </a:p>
          <a:p>
            <a:pPr algn="just">
              <a:lnSpc>
                <a:spcPct val="115000"/>
              </a:lnSpc>
            </a:pPr>
            <a:r>
              <a:rPr lang="ru-RU" dirty="0" smtClean="0">
                <a:highlight>
                  <a:srgbClr val="FFFFFF"/>
                </a:highlight>
                <a:latin typeface="Georgia"/>
                <a:ea typeface="Georgia"/>
                <a:cs typeface="Georgia"/>
                <a:sym typeface="Proxima Nova"/>
              </a:rPr>
              <a:t>Если </a:t>
            </a:r>
            <a:r>
              <a:rPr lang="ru-RU" dirty="0">
                <a:highlight>
                  <a:srgbClr val="FFFFFF"/>
                </a:highlight>
                <a:latin typeface="Georgia"/>
                <a:ea typeface="Georgia"/>
                <a:cs typeface="Georgia"/>
                <a:sym typeface="Proxima Nova"/>
              </a:rPr>
              <a:t>количество отзывов, где присутствует пара аспектов больше одного, то берется среднее арифметическое длин кратчайших путей, в противном случае просто берем данный путь. </a:t>
            </a:r>
            <a:endParaRPr lang="en-US" dirty="0" smtClean="0">
              <a:highlight>
                <a:srgbClr val="FFFFFF"/>
              </a:highlight>
              <a:latin typeface="Georgia"/>
              <a:ea typeface="Georgia"/>
              <a:cs typeface="Georgia"/>
              <a:sym typeface="Proxima Nova"/>
            </a:endParaRPr>
          </a:p>
          <a:p>
            <a:pPr algn="just">
              <a:lnSpc>
                <a:spcPct val="115000"/>
              </a:lnSpc>
            </a:pPr>
            <a:r>
              <a:rPr lang="ru-RU" dirty="0" smtClean="0">
                <a:highlight>
                  <a:srgbClr val="FFFFFF"/>
                </a:highlight>
                <a:latin typeface="Georgia"/>
                <a:ea typeface="Georgia"/>
                <a:cs typeface="Georgia"/>
                <a:sym typeface="Proxima Nova"/>
              </a:rPr>
              <a:t>Это </a:t>
            </a:r>
            <a:r>
              <a:rPr lang="ru-RU" dirty="0">
                <a:highlight>
                  <a:srgbClr val="FFFFFF"/>
                </a:highlight>
                <a:latin typeface="Georgia"/>
                <a:ea typeface="Georgia"/>
                <a:cs typeface="Georgia"/>
                <a:sym typeface="Proxima Nova"/>
              </a:rPr>
              <a:t>и будет значением величины </a:t>
            </a:r>
            <a:r>
              <a:rPr lang="en-US" dirty="0">
                <a:highlight>
                  <a:srgbClr val="FFFFFF"/>
                </a:highlight>
                <a:latin typeface="Georgia"/>
                <a:ea typeface="Georgia"/>
                <a:cs typeface="Georgia"/>
                <a:sym typeface="Proxima Nova"/>
              </a:rPr>
              <a:t>syntactic</a:t>
            </a:r>
            <a:r>
              <a:rPr lang="ru-RU" dirty="0">
                <a:highlight>
                  <a:srgbClr val="FFFFFF"/>
                </a:highlight>
                <a:latin typeface="Georgia"/>
                <a:ea typeface="Georgia"/>
                <a:cs typeface="Georgia"/>
                <a:sym typeface="Proxima Nova"/>
              </a:rPr>
              <a:t>.</a:t>
            </a:r>
          </a:p>
        </p:txBody>
      </p:sp>
      <p:pic>
        <p:nvPicPr>
          <p:cNvPr id="7" name="Shape 157" descr="701046fc96daaac1e40d73b93c032b6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5549" y="4150650"/>
            <a:ext cx="1171865" cy="261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158" descr="remote-api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0204" y="4169388"/>
            <a:ext cx="393472" cy="4188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0195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Lexical feature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311700" y="2079825"/>
            <a:ext cx="8520600" cy="769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sz="28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ABS(LENGTH(ASPECT#1)-LENGTH(ASPECT#2))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17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Пример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ru-RU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Пара аспектов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: компьютер и экран. </a:t>
            </a:r>
          </a:p>
          <a:p>
            <a:pPr lvl="0" algn="just"/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Результат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Lexical 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будет </a:t>
            </a:r>
            <a:r>
              <a:rPr lang="ru-RU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равен </a:t>
            </a:r>
            <a:r>
              <a:rPr lang="ru" sz="1600" dirty="0" smtClea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ABS(LENGTH(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(компьютер</a:t>
            </a:r>
            <a:r>
              <a:rPr lang="ru" sz="1600" dirty="0" smtClea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)-</a:t>
            </a:r>
            <a:r>
              <a:rPr lang="ru" sz="16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LENGTH</a:t>
            </a:r>
            <a:r>
              <a:rPr lang="ru" sz="1600" dirty="0" smtClea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lang="ru-RU" sz="1600" dirty="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</a:rPr>
              <a:t>(экран</a:t>
            </a:r>
            <a:r>
              <a:rPr lang="ru" sz="1600" dirty="0" smtClea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))</a:t>
            </a:r>
            <a:r>
              <a:rPr lang="ru-RU" sz="1600" dirty="0" smtClean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= 4.</a:t>
            </a:r>
            <a:endParaRPr lang="ru" sz="1600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just"/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</a:endParaRPr>
          </a:p>
          <a:p>
            <a:pPr algn="just"/>
            <a:endParaRPr lang="ru-RU" sz="1600" dirty="0">
              <a:solidFill>
                <a:srgbClr val="000000"/>
              </a:solidFill>
              <a:highlight>
                <a:srgbClr val="FFFFFF"/>
              </a:highlight>
              <a:latin typeface="Georgia"/>
              <a:ea typeface="Georgia"/>
              <a:cs typeface="Georgia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18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27935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Семантическая дистанция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0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PMI Review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0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PMI Sentence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0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Local context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0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Global context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0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Lexical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Georgia"/>
              <a:buChar char="●"/>
            </a:pPr>
            <a:r>
              <a:rPr lang="ru" sz="200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Syntactic</a:t>
            </a:r>
          </a:p>
        </p:txBody>
      </p:sp>
      <p:sp>
        <p:nvSpPr>
          <p:cNvPr id="180" name="Shape 180"/>
          <p:cNvSpPr/>
          <p:nvPr/>
        </p:nvSpPr>
        <p:spPr>
          <a:xfrm>
            <a:off x="2969450" y="1187787"/>
            <a:ext cx="1299000" cy="32610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1" name="Shape 181"/>
          <p:cNvSpPr txBox="1"/>
          <p:nvPr/>
        </p:nvSpPr>
        <p:spPr>
          <a:xfrm>
            <a:off x="4339275" y="2165100"/>
            <a:ext cx="4348200" cy="142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R="0" lvl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3000">
                <a:latin typeface="Georgia"/>
                <a:ea typeface="Georgia"/>
                <a:cs typeface="Georgia"/>
                <a:sym typeface="Georgia"/>
              </a:rPr>
              <a:t>Semantic distance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19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Цель</a:t>
            </a:r>
          </a:p>
        </p:txBody>
      </p:sp>
      <p:pic>
        <p:nvPicPr>
          <p:cNvPr id="64" name="Shape 64" descr="3-63917_1_6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9649" y="1926599"/>
            <a:ext cx="3604100" cy="3075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R="127000" lvl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 на основе производной иерархии, построенной вручную          </a:t>
            </a:r>
          </a:p>
          <a:p>
            <a:pPr lvl="0">
              <a:spcBef>
                <a:spcPts val="0"/>
              </a:spcBef>
              <a:buNone/>
            </a:pPr>
            <a:endParaRPr sz="24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2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Семантическая дистанция</a:t>
            </a:r>
          </a:p>
        </p:txBody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287850" y="1812125"/>
            <a:ext cx="8520600" cy="1237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f – вектор характеристик, η – константное значение, равное 0.4, I – единичная матрица, d – вектор, содержащий в себе все кратчайшие пути между идеальными аспектами в построенном вручную дереве</a:t>
            </a:r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7562" y="1113325"/>
            <a:ext cx="4808874" cy="792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" name="Shape 190"/>
          <p:cNvGrpSpPr/>
          <p:nvPr/>
        </p:nvGrpSpPr>
        <p:grpSpPr>
          <a:xfrm>
            <a:off x="56775" y="2810750"/>
            <a:ext cx="9025627" cy="894200"/>
            <a:chOff x="75900" y="3271350"/>
            <a:chExt cx="9025627" cy="894200"/>
          </a:xfrm>
        </p:grpSpPr>
        <p:pic>
          <p:nvPicPr>
            <p:cNvPr id="191" name="Shape 191"/>
            <p:cNvPicPr preferRelativeResize="0"/>
            <p:nvPr/>
          </p:nvPicPr>
          <p:blipFill rotWithShape="1">
            <a:blip r:embed="rId4">
              <a:alphaModFix/>
            </a:blip>
            <a:srcRect r="1293"/>
            <a:stretch/>
          </p:blipFill>
          <p:spPr>
            <a:xfrm>
              <a:off x="75900" y="3271350"/>
              <a:ext cx="9025627" cy="894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2" name="Shape 192"/>
            <p:cNvSpPr/>
            <p:nvPr/>
          </p:nvSpPr>
          <p:spPr>
            <a:xfrm>
              <a:off x="7409325" y="3852850"/>
              <a:ext cx="114600" cy="133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93" name="Shape 193"/>
          <p:cNvSpPr txBox="1"/>
          <p:nvPr/>
        </p:nvSpPr>
        <p:spPr>
          <a:xfrm>
            <a:off x="-47700" y="3644375"/>
            <a:ext cx="9191700" cy="72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 - вектор, вычисленный на шаг раньше, а другие множители являются значениями характеристик для конкретной пары аспектов, которые получаются путем извлечения из баз данных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20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Пример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21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5965976"/>
              </p:ext>
            </p:extLst>
          </p:nvPr>
        </p:nvGraphicFramePr>
        <p:xfrm>
          <a:off x="311700" y="1142583"/>
          <a:ext cx="8391429" cy="3306953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855519"/>
                <a:gridCol w="2856342"/>
                <a:gridCol w="2679568"/>
              </a:tblGrid>
              <a:tr h="71648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Характеристика</a:t>
                      </a:r>
                      <a:endParaRPr lang="ru-RU" sz="11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Минимальное семантическое расстояние</a:t>
                      </a:r>
                      <a:endParaRPr lang="ru-RU" sz="11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effectLst/>
                        </a:rPr>
                        <a:t>Максимальное семантическое расстояние</a:t>
                      </a:r>
                      <a:endParaRPr lang="ru-RU" sz="1100" dirty="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</a:tr>
              <a:tr h="47242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PMI</a:t>
                      </a:r>
                      <a:r>
                        <a:rPr lang="ru-RU" sz="1200">
                          <a:effectLst/>
                        </a:rPr>
                        <a:t> (не учтена при вычислении)</a:t>
                      </a:r>
                      <a:endParaRPr lang="ru-RU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solidFill>
                            <a:srgbClr val="000000"/>
                          </a:solidFill>
                          <a:effectLst/>
                        </a:rPr>
                        <a:t>3.22577963930419</a:t>
                      </a:r>
                      <a:endParaRPr lang="ru-RU" sz="11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</a:rPr>
                        <a:t>174.024996616039</a:t>
                      </a:r>
                      <a:endParaRPr lang="ru-RU" sz="11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</a:tr>
              <a:tr h="47242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Context (не учтена при вычислении)</a:t>
                      </a:r>
                      <a:endParaRPr lang="ru-RU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</a:rPr>
                        <a:t>1.122215</a:t>
                      </a:r>
                      <a:endParaRPr lang="ru-RU" sz="11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</a:rPr>
                        <a:t>206.717428100923</a:t>
                      </a:r>
                      <a:endParaRPr lang="ru-RU" sz="11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</a:tr>
              <a:tr h="47242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Lexical (не учтена при вычислении)</a:t>
                      </a:r>
                      <a:endParaRPr lang="ru-RU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solidFill>
                            <a:srgbClr val="000000"/>
                          </a:solidFill>
                          <a:effectLst/>
                        </a:rPr>
                        <a:t>1.27966383810979</a:t>
                      </a:r>
                      <a:endParaRPr lang="ru-RU" sz="11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</a:rPr>
                        <a:t>269.474891065696</a:t>
                      </a:r>
                      <a:endParaRPr lang="ru-RU" sz="11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</a:tr>
              <a:tr h="47242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Syntactic (не учтена при вычислении)</a:t>
                      </a:r>
                      <a:endParaRPr lang="ru-RU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</a:rPr>
                        <a:t>2.10356463930419</a:t>
                      </a:r>
                      <a:endParaRPr lang="ru-RU" sz="11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solidFill>
                            <a:srgbClr val="000000"/>
                          </a:solidFill>
                          <a:effectLst/>
                        </a:rPr>
                        <a:t>276.680485058915</a:t>
                      </a:r>
                      <a:endParaRPr lang="ru-RU" sz="11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</a:tr>
              <a:tr h="47242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Bayes (Дополнительная характеристика)</a:t>
                      </a:r>
                      <a:endParaRPr lang="ru-RU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</a:rPr>
                        <a:t>10.2304768970291</a:t>
                      </a:r>
                      <a:endParaRPr lang="ru-RU" sz="11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solidFill>
                            <a:srgbClr val="000000"/>
                          </a:solidFill>
                          <a:effectLst/>
                        </a:rPr>
                        <a:t>436.156013125701</a:t>
                      </a:r>
                      <a:endParaRPr lang="ru-RU" sz="11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</a:tr>
              <a:tr h="22836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effectLst/>
                        </a:rPr>
                        <a:t>Обычное вычисление</a:t>
                      </a:r>
                      <a:endParaRPr lang="ru-RU" sz="1100"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>
                          <a:solidFill>
                            <a:srgbClr val="000000"/>
                          </a:solidFill>
                          <a:effectLst/>
                        </a:rPr>
                        <a:t>3.22577963930419</a:t>
                      </a:r>
                      <a:endParaRPr lang="ru-RU" sz="110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200" dirty="0">
                          <a:solidFill>
                            <a:srgbClr val="000000"/>
                          </a:solidFill>
                          <a:effectLst/>
                        </a:rPr>
                        <a:t>277.802700058915</a:t>
                      </a:r>
                      <a:endParaRPr lang="ru-RU" sz="1100" dirty="0">
                        <a:solidFill>
                          <a:srgbClr val="000000"/>
                        </a:solidFill>
                        <a:effectLst/>
                        <a:latin typeface="Calibri" charset="0"/>
                        <a:ea typeface="Calibri" charset="0"/>
                        <a:cs typeface="Times New Roman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53137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RandomForest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311700" y="1527475"/>
            <a:ext cx="2776200" cy="2136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Предвычисленные реальные длины путей для каждой пары идеальных аспектов, а также набор из 6 характеристик для каждой пары аспектов</a:t>
            </a:r>
          </a:p>
        </p:txBody>
      </p:sp>
      <p:pic>
        <p:nvPicPr>
          <p:cNvPr id="201" name="Shape 201" descr="a_random_fores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498" y="1532250"/>
            <a:ext cx="3215949" cy="2413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/>
          <p:nvPr/>
        </p:nvSpPr>
        <p:spPr>
          <a:xfrm>
            <a:off x="3174050" y="2418775"/>
            <a:ext cx="1463100" cy="353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22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5762838" y="3830085"/>
            <a:ext cx="147829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Times New Roman" charset="0"/>
                <a:ea typeface="Times New Roman" charset="0"/>
              </a:rPr>
              <a:t>sklearn</a:t>
            </a:r>
            <a:r>
              <a:rPr lang="ru-RU" dirty="0">
                <a:latin typeface="Times New Roman" charset="0"/>
                <a:ea typeface="Times New Roman" charset="0"/>
              </a:rPr>
              <a:t>.</a:t>
            </a:r>
            <a:r>
              <a:rPr lang="ru-RU" dirty="0" err="1">
                <a:latin typeface="Times New Roman" charset="0"/>
                <a:ea typeface="Times New Roman" charset="0"/>
              </a:rPr>
              <a:t>ensemble</a:t>
            </a:r>
            <a:r>
              <a:rPr lang="ru-RU" dirty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Сравнение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0000"/>
              </a:lnSpc>
            </a:pPr>
            <a:r>
              <a:rPr lang="ru-RU" dirty="0">
                <a:solidFill>
                  <a:srgbClr val="000000"/>
                </a:solidFill>
              </a:rPr>
              <a:t>Для способа 1 данные расстояний угадываются верно </a:t>
            </a:r>
            <a:r>
              <a:rPr lang="ru-RU" dirty="0" smtClean="0">
                <a:solidFill>
                  <a:srgbClr val="000000"/>
                </a:solidFill>
              </a:rPr>
              <a:t>реже</a:t>
            </a:r>
            <a:r>
              <a:rPr lang="ru-RU" dirty="0">
                <a:solidFill>
                  <a:srgbClr val="000000"/>
                </a:solidFill>
              </a:rPr>
              <a:t>, нежели чем в способе </a:t>
            </a:r>
            <a:r>
              <a:rPr lang="ru-RU" dirty="0" smtClean="0">
                <a:solidFill>
                  <a:srgbClr val="000000"/>
                </a:solidFill>
              </a:rPr>
              <a:t>2.</a:t>
            </a:r>
          </a:p>
          <a:p>
            <a:pPr algn="just">
              <a:lnSpc>
                <a:spcPct val="100000"/>
              </a:lnSpc>
            </a:pPr>
            <a:r>
              <a:rPr lang="ru-RU" dirty="0" smtClean="0">
                <a:solidFill>
                  <a:srgbClr val="000000"/>
                </a:solidFill>
              </a:rPr>
              <a:t>Способ </a:t>
            </a:r>
            <a:r>
              <a:rPr lang="ru-RU" dirty="0">
                <a:solidFill>
                  <a:srgbClr val="000000"/>
                </a:solidFill>
              </a:rPr>
              <a:t>2 </a:t>
            </a:r>
            <a:r>
              <a:rPr lang="ru-RU" dirty="0" smtClean="0">
                <a:solidFill>
                  <a:srgbClr val="000000"/>
                </a:solidFill>
              </a:rPr>
              <a:t>зависит </a:t>
            </a:r>
            <a:r>
              <a:rPr lang="ru-RU" dirty="0">
                <a:solidFill>
                  <a:srgbClr val="000000"/>
                </a:solidFill>
              </a:rPr>
              <a:t>от тренировочной выборки и поэтому не имеет возможности выдавать результаты, выходящие за пределы предложенных ему для обучения, что является </a:t>
            </a:r>
            <a:r>
              <a:rPr lang="ru-RU" dirty="0" smtClean="0">
                <a:solidFill>
                  <a:srgbClr val="000000"/>
                </a:solidFill>
              </a:rPr>
              <a:t>минусом</a:t>
            </a:r>
            <a:r>
              <a:rPr lang="ru-RU" dirty="0">
                <a:solidFill>
                  <a:srgbClr val="000000"/>
                </a:solidFill>
              </a:rPr>
              <a:t>, коим не страдает 1 способ. </a:t>
            </a:r>
            <a:endParaRPr lang="ru-RU" dirty="0" smtClean="0">
              <a:solidFill>
                <a:srgbClr val="000000"/>
              </a:solidFill>
            </a:endParaRPr>
          </a:p>
          <a:p>
            <a:pPr algn="just">
              <a:lnSpc>
                <a:spcPct val="100000"/>
              </a:lnSpc>
            </a:pPr>
            <a:r>
              <a:rPr lang="ru-RU" dirty="0" smtClean="0">
                <a:solidFill>
                  <a:srgbClr val="000000"/>
                </a:solidFill>
              </a:rPr>
              <a:t>За </a:t>
            </a:r>
            <a:r>
              <a:rPr lang="ru-RU" dirty="0">
                <a:solidFill>
                  <a:srgbClr val="000000"/>
                </a:solidFill>
              </a:rPr>
              <a:t>счет большего диапазона значений 1 способ является более удобным в плане построения дальнейшей иерархии </a:t>
            </a:r>
            <a:r>
              <a:rPr lang="ru-RU" dirty="0" smtClean="0">
                <a:solidFill>
                  <a:srgbClr val="000000"/>
                </a:solidFill>
              </a:rPr>
              <a:t>аспектов. </a:t>
            </a:r>
          </a:p>
          <a:p>
            <a:pPr algn="just">
              <a:lnSpc>
                <a:spcPct val="100000"/>
              </a:lnSpc>
            </a:pPr>
            <a:r>
              <a:rPr lang="ru-RU" dirty="0" smtClean="0">
                <a:solidFill>
                  <a:srgbClr val="000000"/>
                </a:solidFill>
              </a:rPr>
              <a:t>В </a:t>
            </a:r>
            <a:r>
              <a:rPr lang="ru-RU" dirty="0">
                <a:solidFill>
                  <a:srgbClr val="000000"/>
                </a:solidFill>
              </a:rPr>
              <a:t>качестве преимущества второго способа можно указать скорость его работы, которая в разы выше нежели чем у 1 подхода.</a:t>
            </a:r>
          </a:p>
          <a:p>
            <a:pPr algn="just">
              <a:lnSpc>
                <a:spcPct val="100000"/>
              </a:lnSpc>
            </a:pPr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23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9438632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Shape 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520" y="881822"/>
            <a:ext cx="8360960" cy="326312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Построение иерархии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24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41122" y="881822"/>
            <a:ext cx="44740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b="1" dirty="0" smtClean="0">
                <a:solidFill>
                  <a:srgbClr val="FF0000"/>
                </a:solidFill>
              </a:rPr>
              <a:t>ЗАМЕНИТЬ НА РУССКОЕ ДЕРЕВО</a:t>
            </a:r>
            <a:endParaRPr lang="ru-RU" sz="54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/>
        </p:nvSpPr>
        <p:spPr>
          <a:xfrm>
            <a:off x="668791" y="813425"/>
            <a:ext cx="3000000" cy="313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1200" b="1" dirty="0">
                <a:solidFill>
                  <a:schemeClr val="accent3"/>
                </a:solidFill>
              </a:rPr>
              <a:t>Зеркальные фотоаппараты</a:t>
            </a:r>
          </a:p>
          <a:p>
            <a:pPr marL="457200" lvl="0" indent="-311150" rtl="0">
              <a:spcBef>
                <a:spcPts val="0"/>
              </a:spcBef>
              <a:buSzPct val="100000"/>
              <a:buChar char="●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Общая информация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Категория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Тип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Цвет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Производитель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Цена</a:t>
            </a:r>
          </a:p>
          <a:p>
            <a:pPr marL="457200" lvl="0" indent="-311150" rtl="0">
              <a:spcBef>
                <a:spcPts val="0"/>
              </a:spcBef>
              <a:buSzPct val="100000"/>
              <a:buChar char="●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Характеристики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Тип матрицы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Кроп-фактор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Физический размер матрицы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Разрешение матрицы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Формат файлов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Разрешение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Съемка видео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Скоростная съемка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Таймер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Разъемы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Карты памяти</a:t>
            </a:r>
          </a:p>
          <a:p>
            <a:pPr marL="914400" lvl="1" indent="-311150" rtl="0">
              <a:spcBef>
                <a:spcPts val="0"/>
              </a:spcBef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  <a:sym typeface="Proxima Nova"/>
              </a:rPr>
              <a:t>Элемент питания</a:t>
            </a: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Georgia"/>
              <a:ea typeface="Georgia"/>
              <a:cs typeface="Georgia"/>
              <a:sym typeface="Proxima Nova"/>
            </a:endParaRPr>
          </a:p>
        </p:txBody>
      </p:sp>
      <p:sp>
        <p:nvSpPr>
          <p:cNvPr id="217" name="Shape 217"/>
          <p:cNvSpPr txBox="1"/>
          <p:nvPr/>
        </p:nvSpPr>
        <p:spPr>
          <a:xfrm>
            <a:off x="4368550" y="8792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914400" lvl="1" indent="-311150"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</a:rPr>
              <a:t>Дисплей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Тип дисплея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Размер дисплея</a:t>
            </a:r>
          </a:p>
          <a:p>
            <a:pPr marL="914400" lvl="1" indent="-311150"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</a:rPr>
              <a:t>Вспышка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Подключение внешней вспышки</a:t>
            </a:r>
          </a:p>
          <a:p>
            <a:pPr marL="914400" lvl="1" indent="-311150"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</a:rPr>
              <a:t>Объектив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Объектив в комплекте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Оптический зум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Тип фокусировки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Расстояние фокусировки</a:t>
            </a:r>
          </a:p>
          <a:p>
            <a:pPr marL="914400" lvl="1" indent="-311150"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</a:rPr>
              <a:t>Дополнительно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Гнездо для крепления штатива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Особенности</a:t>
            </a:r>
          </a:p>
          <a:p>
            <a:pPr marL="914400" lvl="1" indent="-311150"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</a:rPr>
              <a:t>Габариты устройства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Размеры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Вес</a:t>
            </a:r>
          </a:p>
          <a:p>
            <a:pPr marL="914400" lvl="1" indent="-311150">
              <a:buSzPct val="100000"/>
              <a:buChar char="○"/>
            </a:pPr>
            <a:r>
              <a:rPr lang="ru" sz="1200" dirty="0">
                <a:latin typeface="Georgia"/>
                <a:ea typeface="Georgia"/>
                <a:cs typeface="Georgia"/>
              </a:rPr>
              <a:t>Упаковка</a:t>
            </a:r>
          </a:p>
          <a:p>
            <a:pPr marL="1371600" lvl="2" indent="-311150">
              <a:buSzPct val="100000"/>
              <a:buChar char="■"/>
            </a:pPr>
            <a:r>
              <a:rPr lang="ru" sz="1200" dirty="0">
                <a:latin typeface="Georgia"/>
                <a:ea typeface="Georgia"/>
                <a:cs typeface="Georgia"/>
              </a:rPr>
              <a:t>Размер упаковки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dirty="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25</a:t>
            </a:fld>
            <a:endParaRPr lang="ru" sz="800" dirty="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sz="46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Спасибо за внимание!</a:t>
            </a:r>
          </a:p>
          <a:p>
            <a:pPr lvl="0" algn="ctr">
              <a:spcBef>
                <a:spcPts val="0"/>
              </a:spcBef>
              <a:buNone/>
            </a:pPr>
            <a:r>
              <a:rPr lang="ru"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Репина Анастасия Андреевна</a:t>
            </a:r>
          </a:p>
          <a:p>
            <a:pPr lvl="0" algn="ctr">
              <a:spcBef>
                <a:spcPts val="0"/>
              </a:spcBef>
              <a:buNone/>
            </a:pPr>
            <a:r>
              <a:rPr lang="ru"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aarepina@edu.hse.ru</a:t>
            </a:r>
          </a:p>
          <a:p>
            <a:pPr lvl="0" algn="ctr">
              <a:spcBef>
                <a:spcPts val="0"/>
              </a:spcBef>
              <a:buNone/>
            </a:pPr>
            <a:endParaRPr sz="28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ru"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Москва 2017</a:t>
            </a:r>
          </a:p>
        </p:txBody>
      </p:sp>
      <p:sp>
        <p:nvSpPr>
          <p:cNvPr id="223" name="Shape 2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Термины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2000" b="1" dirty="0">
                <a:solidFill>
                  <a:srgbClr val="000000"/>
                </a:solidFill>
              </a:rPr>
              <a:t>Аспект</a:t>
            </a:r>
            <a:r>
              <a:rPr lang="ru-RU" sz="2000" dirty="0">
                <a:solidFill>
                  <a:srgbClr val="000000"/>
                </a:solidFill>
              </a:rPr>
              <a:t> </a:t>
            </a:r>
            <a:r>
              <a:rPr lang="mr-IN" sz="2000" dirty="0">
                <a:solidFill>
                  <a:srgbClr val="000000"/>
                </a:solidFill>
              </a:rPr>
              <a:t>–</a:t>
            </a:r>
            <a:r>
              <a:rPr lang="ru-RU" sz="2000" dirty="0">
                <a:solidFill>
                  <a:srgbClr val="000000"/>
                </a:solidFill>
              </a:rPr>
              <a:t> </a:t>
            </a:r>
            <a:r>
              <a:rPr lang="ru-RU" sz="2000" dirty="0">
                <a:solidFill>
                  <a:srgbClr val="000000"/>
                </a:solidFill>
              </a:rPr>
              <a:t>слово или набор </a:t>
            </a:r>
            <a:r>
              <a:rPr lang="ru-RU" sz="2000" dirty="0">
                <a:solidFill>
                  <a:srgbClr val="000000"/>
                </a:solidFill>
              </a:rPr>
              <a:t>слов характеристик, </a:t>
            </a:r>
            <a:r>
              <a:rPr lang="ru-RU" sz="2000" dirty="0">
                <a:solidFill>
                  <a:srgbClr val="000000"/>
                </a:solidFill>
              </a:rPr>
              <a:t>главным словом в которых является </a:t>
            </a:r>
            <a:r>
              <a:rPr lang="ru-RU" sz="2000" dirty="0" smtClean="0">
                <a:solidFill>
                  <a:srgbClr val="000000"/>
                </a:solidFill>
              </a:rPr>
              <a:t>существительное</a:t>
            </a:r>
            <a:endParaRPr lang="ru-RU" sz="2000" dirty="0">
              <a:solidFill>
                <a:srgbClr val="000000"/>
              </a:solidFill>
            </a:endParaRPr>
          </a:p>
          <a:p>
            <a:r>
              <a:rPr lang="ru-RU" sz="2000" b="1" dirty="0">
                <a:solidFill>
                  <a:srgbClr val="000000"/>
                </a:solidFill>
              </a:rPr>
              <a:t>Идеальный аспект </a:t>
            </a:r>
            <a:r>
              <a:rPr lang="mr-IN" sz="2000" dirty="0">
                <a:solidFill>
                  <a:srgbClr val="000000"/>
                </a:solidFill>
              </a:rPr>
              <a:t>–</a:t>
            </a:r>
            <a:r>
              <a:rPr lang="ru-RU" sz="2000" dirty="0">
                <a:solidFill>
                  <a:srgbClr val="000000"/>
                </a:solidFill>
              </a:rPr>
              <a:t> слово-характеристика, полученная из технических описаний товаров на сайте </a:t>
            </a:r>
            <a:r>
              <a:rPr lang="en-US" sz="2000" dirty="0" err="1">
                <a:solidFill>
                  <a:srgbClr val="000000"/>
                </a:solidFill>
              </a:rPr>
              <a:t>ulmart.ru</a:t>
            </a:r>
            <a:endParaRPr lang="ru-RU" sz="2000" dirty="0">
              <a:solidFill>
                <a:srgbClr val="000000"/>
              </a:solidFill>
            </a:endParaRPr>
          </a:p>
          <a:p>
            <a:r>
              <a:rPr lang="ru-RU" sz="2000" b="1" dirty="0">
                <a:solidFill>
                  <a:srgbClr val="000000"/>
                </a:solidFill>
              </a:rPr>
              <a:t>Иерархия</a:t>
            </a:r>
            <a:r>
              <a:rPr lang="ru-RU" sz="2000" dirty="0">
                <a:solidFill>
                  <a:srgbClr val="000000"/>
                </a:solidFill>
              </a:rPr>
              <a:t> </a:t>
            </a:r>
            <a:r>
              <a:rPr lang="mr-IN" sz="2000" dirty="0">
                <a:solidFill>
                  <a:srgbClr val="000000"/>
                </a:solidFill>
              </a:rPr>
              <a:t>–</a:t>
            </a:r>
            <a:r>
              <a:rPr lang="ru-RU" sz="2000" dirty="0">
                <a:solidFill>
                  <a:srgbClr val="000000"/>
                </a:solidFill>
              </a:rPr>
              <a:t> расположение элементов системы в порядке подчиненности (от высшего к низшему</a:t>
            </a:r>
            <a:r>
              <a:rPr lang="ru-RU" sz="2000" dirty="0" smtClean="0">
                <a:solidFill>
                  <a:srgbClr val="000000"/>
                </a:solidFill>
              </a:rPr>
              <a:t>)</a:t>
            </a:r>
            <a:endParaRPr lang="ru-RU" sz="2000" dirty="0">
              <a:solidFill>
                <a:srgbClr val="000000"/>
              </a:solidFill>
            </a:endParaRPr>
          </a:p>
          <a:p>
            <a:endParaRPr lang="ru-RU" sz="2000" dirty="0">
              <a:solidFill>
                <a:srgbClr val="000000"/>
              </a:solidFill>
            </a:endParaRPr>
          </a:p>
          <a:p>
            <a:r>
              <a:rPr lang="ru-RU" sz="2000" dirty="0" smtClean="0">
                <a:solidFill>
                  <a:srgbClr val="000000"/>
                </a:solidFill>
              </a:rPr>
              <a:t>  </a:t>
            </a:r>
          </a:p>
          <a:p>
            <a:endParaRPr lang="ru-RU" sz="2000" dirty="0">
              <a:solidFill>
                <a:srgbClr val="000000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3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21325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Технологии</a:t>
            </a:r>
          </a:p>
        </p:txBody>
      </p:sp>
      <p:pic>
        <p:nvPicPr>
          <p:cNvPr id="72" name="Shape 72" descr="Open ..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9947" y="1310425"/>
            <a:ext cx="2836350" cy="283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 rotWithShape="1">
          <a:blip r:embed="rId4">
            <a:alphaModFix/>
          </a:blip>
          <a:srcRect l="9186" r="9080"/>
          <a:stretch/>
        </p:blipFill>
        <p:spPr>
          <a:xfrm>
            <a:off x="152399" y="1017725"/>
            <a:ext cx="2552624" cy="142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 descr="701046fc96daaac1e40d73b93c032b6e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77049" y="269749"/>
            <a:ext cx="3955249" cy="104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Shape 75" descr="sklearn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3057624"/>
            <a:ext cx="2885244" cy="19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 descr="image_preview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18825" y="2856046"/>
            <a:ext cx="2713649" cy="1933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 descr="remote-api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711435" y="1017726"/>
            <a:ext cx="1235625" cy="12356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4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Получение входных данных</a:t>
            </a:r>
          </a:p>
        </p:txBody>
      </p:sp>
      <p:grpSp>
        <p:nvGrpSpPr>
          <p:cNvPr id="85" name="Shape 85"/>
          <p:cNvGrpSpPr/>
          <p:nvPr/>
        </p:nvGrpSpPr>
        <p:grpSpPr>
          <a:xfrm>
            <a:off x="29649" y="1653906"/>
            <a:ext cx="8932302" cy="2275414"/>
            <a:chOff x="29649" y="1653906"/>
            <a:chExt cx="8932302" cy="2275414"/>
          </a:xfrm>
        </p:grpSpPr>
        <p:grpSp>
          <p:nvGrpSpPr>
            <p:cNvPr id="86" name="Shape 86"/>
            <p:cNvGrpSpPr/>
            <p:nvPr/>
          </p:nvGrpSpPr>
          <p:grpSpPr>
            <a:xfrm>
              <a:off x="29649" y="1653906"/>
              <a:ext cx="8932302" cy="2275414"/>
              <a:chOff x="211979" y="1711325"/>
              <a:chExt cx="8176769" cy="1826175"/>
            </a:xfrm>
          </p:grpSpPr>
          <p:pic>
            <p:nvPicPr>
              <p:cNvPr id="87" name="Shape 87" descr="ulmartnew_1429087986.jpg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11979" y="1805923"/>
                <a:ext cx="2856622" cy="1501163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8" name="Shape 88" descr="email-parsing-process-2.png"/>
              <p:cNvPicPr preferRelativeResize="0"/>
              <p:nvPr/>
            </p:nvPicPr>
            <p:blipFill rotWithShape="1">
              <a:blip r:embed="rId4">
                <a:alphaModFix/>
              </a:blip>
              <a:srcRect l="28484"/>
              <a:stretch/>
            </p:blipFill>
            <p:spPr>
              <a:xfrm>
                <a:off x="2762975" y="1711325"/>
                <a:ext cx="5625774" cy="18261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89" name="Shape 89" descr="db-10d41bd2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125099" y="1930924"/>
              <a:ext cx="1118575" cy="11185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0" name="Shape 90"/>
          <p:cNvSpPr txBox="1"/>
          <p:nvPr/>
        </p:nvSpPr>
        <p:spPr>
          <a:xfrm>
            <a:off x="3845100" y="3508725"/>
            <a:ext cx="1606200" cy="42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sz="2400" b="1">
                <a:solidFill>
                  <a:schemeClr val="accent3"/>
                </a:solidFill>
              </a:rPr>
              <a:t>24093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5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12" name="Группа 11"/>
          <p:cNvGrpSpPr/>
          <p:nvPr/>
        </p:nvGrpSpPr>
        <p:grpSpPr>
          <a:xfrm>
            <a:off x="810279" y="3076883"/>
            <a:ext cx="1559313" cy="1453083"/>
            <a:chOff x="989814" y="3049499"/>
            <a:chExt cx="1559313" cy="1453083"/>
          </a:xfrm>
        </p:grpSpPr>
        <p:pic>
          <p:nvPicPr>
            <p:cNvPr id="2" name="Рисунок 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07483" y="3140566"/>
              <a:ext cx="1290413" cy="1290413"/>
            </a:xfrm>
            <a:prstGeom prst="rect">
              <a:avLst/>
            </a:prstGeom>
          </p:spPr>
        </p:pic>
        <p:cxnSp>
          <p:nvCxnSpPr>
            <p:cNvPr id="6" name="Прямая соединительная линия 5"/>
            <p:cNvCxnSpPr/>
            <p:nvPr/>
          </p:nvCxnSpPr>
          <p:spPr>
            <a:xfrm>
              <a:off x="989814" y="3049499"/>
              <a:ext cx="1559313" cy="1453083"/>
            </a:xfrm>
            <a:prstGeom prst="line">
              <a:avLst/>
            </a:prstGeom>
            <a:ln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flipV="1">
              <a:off x="1046824" y="3068962"/>
              <a:ext cx="1405302" cy="1433620"/>
            </a:xfrm>
            <a:prstGeom prst="line">
              <a:avLst/>
            </a:prstGeom>
            <a:ln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 отзывов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6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pSp>
        <p:nvGrpSpPr>
          <p:cNvPr id="8" name="Группа 7"/>
          <p:cNvGrpSpPr/>
          <p:nvPr/>
        </p:nvGrpSpPr>
        <p:grpSpPr>
          <a:xfrm>
            <a:off x="211873" y="1590173"/>
            <a:ext cx="8720254" cy="2500603"/>
            <a:chOff x="207390" y="1411521"/>
            <a:chExt cx="8720254" cy="2500603"/>
          </a:xfrm>
        </p:grpSpPr>
        <p:pic>
          <p:nvPicPr>
            <p:cNvPr id="6" name="Рисунок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7390" y="1411521"/>
              <a:ext cx="8720254" cy="2500603"/>
            </a:xfrm>
            <a:prstGeom prst="rect">
              <a:avLst/>
            </a:prstGeom>
          </p:spPr>
        </p:pic>
        <p:sp>
          <p:nvSpPr>
            <p:cNvPr id="7" name="Прямоугольник 6"/>
            <p:cNvSpPr/>
            <p:nvPr/>
          </p:nvSpPr>
          <p:spPr>
            <a:xfrm>
              <a:off x="1348033" y="2073897"/>
              <a:ext cx="7484267" cy="1385740"/>
            </a:xfrm>
            <a:prstGeom prst="rect">
              <a:avLst/>
            </a:prstGeom>
            <a:noFill/>
            <a:ln>
              <a:solidFill>
                <a:srgbClr val="FF562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055581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Категории отзывов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273750" y="1085550"/>
            <a:ext cx="31110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Беспроводные маршрутизаторы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Веб-камеры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Видеокамеры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Виртуальная реальность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Графические планшеты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Зеркальные фотоаппараты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Игровые манипуляторы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Игровые приставки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Каталог диктофонов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Компактные фотоаппараты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Компактные фотопринтеры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Компьютеры-моноблоки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Компьютеры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x="3298675" y="1085550"/>
            <a:ext cx="5506800" cy="525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Мобильные телефоны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Мониторы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Мыши и клавиатуры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Ноутбуки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Планшетные компьютеры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Платформы для досборки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Портативная акустика класса Hi-Fi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Принтеры (МФУ)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Ручные радиостанции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Сканеры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Смарт-часы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Телевизоры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Точки доступа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>
              <a:latin typeface="Georgia"/>
              <a:ea typeface="Georgia"/>
              <a:cs typeface="Georgia"/>
              <a:sym typeface="Georgia"/>
            </a:endParaRP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6394200" y="1071325"/>
            <a:ext cx="5506800" cy="64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Фитнес-браслеты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Фотоаппараты моментальной </a:t>
            </a:r>
          </a:p>
          <a:p>
            <a:pPr marL="137160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печати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Электронные книги и чехлы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GPS навигаторы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MP3-плееры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IP камеры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NAS, DAS хранилища данных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Wi-Fi адаптеры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7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Алгоритм работы программы</a:t>
            </a:r>
          </a:p>
        </p:txBody>
      </p:sp>
      <p:pic>
        <p:nvPicPr>
          <p:cNvPr id="106" name="Shape 106" descr="db-10d41bd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499" y="3206899"/>
            <a:ext cx="1118575" cy="111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/>
          <p:nvPr/>
        </p:nvSpPr>
        <p:spPr>
          <a:xfrm rot="-1519">
            <a:off x="1959824" y="2214155"/>
            <a:ext cx="6789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562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 txBox="1"/>
          <p:nvPr/>
        </p:nvSpPr>
        <p:spPr>
          <a:xfrm>
            <a:off x="2526950" y="3498000"/>
            <a:ext cx="2026800" cy="84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Выделение ключевых аспектов из отзывов</a:t>
            </a:r>
          </a:p>
        </p:txBody>
      </p:sp>
      <p:pic>
        <p:nvPicPr>
          <p:cNvPr id="109" name="Shape 109" descr="ulmartnew_1429087986.jpg"/>
          <p:cNvPicPr preferRelativeResize="0"/>
          <p:nvPr/>
        </p:nvPicPr>
        <p:blipFill rotWithShape="1">
          <a:blip r:embed="rId4">
            <a:alphaModFix/>
          </a:blip>
          <a:srcRect t="28258" b="36395"/>
          <a:stretch/>
        </p:blipFill>
        <p:spPr>
          <a:xfrm>
            <a:off x="106125" y="1377549"/>
            <a:ext cx="2934074" cy="62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 descr="d1305cba90ae62d33231eb7bd0c83a47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4450" y="1759975"/>
            <a:ext cx="900425" cy="116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/>
        </p:nvSpPr>
        <p:spPr>
          <a:xfrm>
            <a:off x="2403162" y="2004512"/>
            <a:ext cx="1482000" cy="50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Получение идеальных аспектов</a:t>
            </a:r>
          </a:p>
        </p:txBody>
      </p:sp>
      <p:pic>
        <p:nvPicPr>
          <p:cNvPr id="112" name="Shape 112" descr="business-color_hierarchy-55_icon-icons.com_53452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31050" y="1782762"/>
            <a:ext cx="1347937" cy="1347937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/>
          <p:nvPr/>
        </p:nvSpPr>
        <p:spPr>
          <a:xfrm rot="-2492">
            <a:off x="3690549" y="2213725"/>
            <a:ext cx="8277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562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4" name="Shape 114"/>
          <p:cNvSpPr/>
          <p:nvPr/>
        </p:nvSpPr>
        <p:spPr>
          <a:xfrm rot="-2768">
            <a:off x="1857949" y="3637197"/>
            <a:ext cx="7452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5" name="Shape 115"/>
          <p:cNvSpPr txBox="1"/>
          <p:nvPr/>
        </p:nvSpPr>
        <p:spPr>
          <a:xfrm>
            <a:off x="413037" y="4229125"/>
            <a:ext cx="1525500" cy="2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sz="24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rPr>
              <a:t>Отзывы</a:t>
            </a:r>
          </a:p>
        </p:txBody>
      </p:sp>
      <p:sp>
        <p:nvSpPr>
          <p:cNvPr id="116" name="Shape 116"/>
          <p:cNvSpPr/>
          <p:nvPr/>
        </p:nvSpPr>
        <p:spPr>
          <a:xfrm rot="911399">
            <a:off x="5583424" y="2482142"/>
            <a:ext cx="1597202" cy="258065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562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7" name="Shape 117"/>
          <p:cNvSpPr/>
          <p:nvPr/>
        </p:nvSpPr>
        <p:spPr>
          <a:xfrm rot="-3071534">
            <a:off x="6656787" y="3153672"/>
            <a:ext cx="725695" cy="25815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8" name="Shape 118"/>
          <p:cNvSpPr txBox="1"/>
          <p:nvPr/>
        </p:nvSpPr>
        <p:spPr>
          <a:xfrm>
            <a:off x="7295950" y="2710200"/>
            <a:ext cx="1824000" cy="84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Построение общей иерархии аспектов</a:t>
            </a:r>
          </a:p>
        </p:txBody>
      </p:sp>
      <p:sp>
        <p:nvSpPr>
          <p:cNvPr id="119" name="Shape 119"/>
          <p:cNvSpPr/>
          <p:nvPr/>
        </p:nvSpPr>
        <p:spPr>
          <a:xfrm rot="-2636">
            <a:off x="4485599" y="3683721"/>
            <a:ext cx="7824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0" name="Shape 120"/>
          <p:cNvSpPr txBox="1"/>
          <p:nvPr/>
        </p:nvSpPr>
        <p:spPr>
          <a:xfrm>
            <a:off x="5134750" y="3479837"/>
            <a:ext cx="21612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dirty="0">
                <a:latin typeface="Georgia"/>
                <a:ea typeface="Georgia"/>
                <a:cs typeface="Georgia"/>
                <a:sym typeface="Georgia"/>
              </a:rPr>
              <a:t>Расчет семантических дистанций </a:t>
            </a:r>
            <a:r>
              <a:rPr lang="ru-RU" dirty="0" smtClean="0">
                <a:latin typeface="Georgia"/>
                <a:ea typeface="Georgia"/>
                <a:cs typeface="Georgia"/>
                <a:sym typeface="Georgia"/>
              </a:rPr>
              <a:t>для </a:t>
            </a:r>
            <a:r>
              <a:rPr lang="ru" dirty="0" smtClean="0">
                <a:latin typeface="Georgia"/>
                <a:ea typeface="Georgia"/>
                <a:cs typeface="Georgia"/>
                <a:sym typeface="Georgia"/>
              </a:rPr>
              <a:t>пар</a:t>
            </a:r>
            <a:r>
              <a:rPr lang="ru-RU" dirty="0" smtClean="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ru" dirty="0" smtClean="0">
                <a:latin typeface="Georgia"/>
                <a:ea typeface="Georgia"/>
                <a:cs typeface="Georgia"/>
                <a:sym typeface="Georgia"/>
              </a:rPr>
              <a:t>аспектов</a:t>
            </a:r>
            <a:endParaRPr lang="ru" dirty="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21" name="Shape 121"/>
          <p:cNvPicPr preferRelativeResize="0"/>
          <p:nvPr/>
        </p:nvPicPr>
        <p:blipFill rotWithShape="1">
          <a:blip r:embed="rId7">
            <a:alphaModFix/>
          </a:blip>
          <a:srcRect t="8366"/>
          <a:stretch/>
        </p:blipFill>
        <p:spPr>
          <a:xfrm>
            <a:off x="6792900" y="124275"/>
            <a:ext cx="2295100" cy="186054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Shape 122"/>
          <p:cNvSpPr/>
          <p:nvPr/>
        </p:nvSpPr>
        <p:spPr>
          <a:xfrm rot="-5404215">
            <a:off x="7862923" y="2214146"/>
            <a:ext cx="7341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 txBox="1"/>
          <p:nvPr/>
        </p:nvSpPr>
        <p:spPr>
          <a:xfrm>
            <a:off x="3022500" y="3900150"/>
            <a:ext cx="1539300" cy="30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2400" b="1" dirty="0">
                <a:solidFill>
                  <a:schemeClr val="accent3"/>
                </a:solidFill>
                <a:highlight>
                  <a:srgbClr val="FFFFFF"/>
                </a:highlight>
              </a:rPr>
              <a:t>45435</a:t>
            </a:r>
          </a:p>
          <a:p>
            <a:pPr lvl="0">
              <a:spcBef>
                <a:spcPts val="0"/>
              </a:spcBef>
              <a:buNone/>
            </a:pPr>
            <a:endParaRPr sz="2400" b="1" dirty="0">
              <a:solidFill>
                <a:schemeClr val="accent3"/>
              </a:solidFill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2755550" y="2634000"/>
            <a:ext cx="1539300" cy="30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2400" b="1">
                <a:solidFill>
                  <a:schemeClr val="accent3"/>
                </a:solidFill>
                <a:highlight>
                  <a:srgbClr val="FFFFFF"/>
                </a:highlight>
              </a:rPr>
              <a:t>415</a:t>
            </a:r>
          </a:p>
          <a:p>
            <a:pPr lvl="0" rtl="0">
              <a:spcBef>
                <a:spcPts val="0"/>
              </a:spcBef>
              <a:buNone/>
            </a:pPr>
            <a:endParaRPr sz="2400" b="1">
              <a:solidFill>
                <a:schemeClr val="accent3"/>
              </a:solidFill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8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108"/>
          <p:cNvSpPr txBox="1"/>
          <p:nvPr/>
        </p:nvSpPr>
        <p:spPr>
          <a:xfrm>
            <a:off x="1036198" y="3021378"/>
            <a:ext cx="2026800" cy="84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-RU" smtClean="0">
                <a:latin typeface="Georgia"/>
                <a:ea typeface="Georgia"/>
                <a:cs typeface="Georgia"/>
                <a:sym typeface="Georgia"/>
              </a:rPr>
              <a:t>Удаление дублей</a:t>
            </a:r>
            <a:endParaRPr lang="ru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Выявление аспектов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ru" sz="800" b="1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Построение иерархии аспектов по пользовательским отзывам об электронных устройствах. Репина А.А.   </a:t>
            </a:r>
            <a:fld id="{00000000-1234-1234-1234-123412341234}" type="slidenum">
              <a:rPr lang="ru" sz="800" smtClean="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9</a:t>
            </a:fld>
            <a:endParaRPr lang="ru" sz="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5" name="Shape 106" descr="db-10d41bd2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700" y="1209711"/>
            <a:ext cx="1118575" cy="11185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115"/>
          <p:cNvSpPr txBox="1"/>
          <p:nvPr/>
        </p:nvSpPr>
        <p:spPr>
          <a:xfrm>
            <a:off x="35710" y="2167855"/>
            <a:ext cx="1525500" cy="2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" sz="2400" b="1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rPr>
              <a:t>Отзывы</a:t>
            </a:r>
          </a:p>
        </p:txBody>
      </p:sp>
      <p:sp>
        <p:nvSpPr>
          <p:cNvPr id="9" name="Shape 114"/>
          <p:cNvSpPr/>
          <p:nvPr/>
        </p:nvSpPr>
        <p:spPr>
          <a:xfrm rot="-2768">
            <a:off x="1553150" y="1640009"/>
            <a:ext cx="7452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8"/>
          <p:cNvSpPr txBox="1"/>
          <p:nvPr/>
        </p:nvSpPr>
        <p:spPr>
          <a:xfrm>
            <a:off x="2165001" y="1594640"/>
            <a:ext cx="2026800" cy="84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-RU" dirty="0" smtClean="0">
                <a:latin typeface="Georgia"/>
                <a:ea typeface="Georgia"/>
                <a:cs typeface="Georgia"/>
                <a:sym typeface="Georgia"/>
              </a:rPr>
              <a:t>Очистка данных</a:t>
            </a:r>
            <a:endParaRPr lang="ru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" name="Shape 114"/>
          <p:cNvSpPr/>
          <p:nvPr/>
        </p:nvSpPr>
        <p:spPr>
          <a:xfrm rot="-2768">
            <a:off x="3977760" y="1640009"/>
            <a:ext cx="7452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08"/>
          <p:cNvSpPr txBox="1"/>
          <p:nvPr/>
        </p:nvSpPr>
        <p:spPr>
          <a:xfrm>
            <a:off x="4538086" y="1057109"/>
            <a:ext cx="2026800" cy="84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-RU" dirty="0" smtClean="0">
                <a:latin typeface="Georgia"/>
                <a:ea typeface="Georgia"/>
                <a:cs typeface="Georgia"/>
                <a:sym typeface="Georgia"/>
              </a:rPr>
              <a:t>Выявление слов или сочетаний, где главным словом </a:t>
            </a:r>
            <a:r>
              <a:rPr lang="ru-RU" smtClean="0">
                <a:latin typeface="Georgia"/>
                <a:ea typeface="Georgia"/>
                <a:cs typeface="Georgia"/>
                <a:sym typeface="Georgia"/>
              </a:rPr>
              <a:t>является существительное</a:t>
            </a:r>
            <a:endParaRPr lang="ru" dirty="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3" name="Shape 157" descr="701046fc96daaac1e40d73b93c032b6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6527" y="2295298"/>
            <a:ext cx="1181025" cy="2810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Shape 158" descr="remote-api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1040" y="2365512"/>
            <a:ext cx="481871" cy="452783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14"/>
          <p:cNvSpPr/>
          <p:nvPr/>
        </p:nvSpPr>
        <p:spPr>
          <a:xfrm rot="-2768">
            <a:off x="6402370" y="1694008"/>
            <a:ext cx="7452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08"/>
          <p:cNvSpPr txBox="1"/>
          <p:nvPr/>
        </p:nvSpPr>
        <p:spPr>
          <a:xfrm>
            <a:off x="6999542" y="1348398"/>
            <a:ext cx="2026800" cy="84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ru-RU" dirty="0" smtClean="0">
                <a:latin typeface="Georgia"/>
                <a:ea typeface="Georgia"/>
                <a:cs typeface="Georgia"/>
                <a:sym typeface="Georgia"/>
              </a:rPr>
              <a:t>Выявление значимых аспектов</a:t>
            </a:r>
            <a:endParaRPr lang="ru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289345" y="3406673"/>
            <a:ext cx="10182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800" b="1" dirty="0">
                <a:solidFill>
                  <a:schemeClr val="accent3"/>
                </a:solidFill>
                <a:highlight>
                  <a:srgbClr val="FFFFFF"/>
                </a:highlight>
              </a:rPr>
              <a:t>421715 </a:t>
            </a:r>
          </a:p>
        </p:txBody>
      </p:sp>
      <p:sp>
        <p:nvSpPr>
          <p:cNvPr id="18" name="Shape 114"/>
          <p:cNvSpPr/>
          <p:nvPr/>
        </p:nvSpPr>
        <p:spPr>
          <a:xfrm rot="-2768">
            <a:off x="425859" y="3089807"/>
            <a:ext cx="7452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Прямоугольник 18"/>
          <p:cNvSpPr/>
          <p:nvPr/>
        </p:nvSpPr>
        <p:spPr>
          <a:xfrm>
            <a:off x="3673440" y="2807915"/>
            <a:ext cx="4444241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u" sz="1800" b="1" dirty="0" smtClean="0">
                <a:solidFill>
                  <a:schemeClr val="accent3"/>
                </a:solidFill>
                <a:highlight>
                  <a:srgbClr val="FFFFFF"/>
                </a:highlight>
              </a:rPr>
              <a:t>45435</a:t>
            </a:r>
            <a:endParaRPr lang="ru-RU" sz="1800" b="1" dirty="0" smtClean="0">
              <a:solidFill>
                <a:schemeClr val="accent3"/>
              </a:solidFill>
              <a:highlight>
                <a:srgbClr val="FFFFFF"/>
              </a:highlight>
            </a:endParaRPr>
          </a:p>
          <a:p>
            <a:pPr lvl="0" algn="ctr"/>
            <a:r>
              <a:rPr lang="ru-RU" sz="1800" b="1" dirty="0">
                <a:solidFill>
                  <a:schemeClr val="accent3"/>
                </a:solidFill>
                <a:highlight>
                  <a:srgbClr val="FFFFFF"/>
                </a:highlight>
              </a:rPr>
              <a:t>у</a:t>
            </a:r>
            <a:r>
              <a:rPr lang="ru-RU" sz="1800" b="1" dirty="0" smtClean="0">
                <a:solidFill>
                  <a:schemeClr val="accent3"/>
                </a:solidFill>
                <a:highlight>
                  <a:srgbClr val="FFFFFF"/>
                </a:highlight>
              </a:rPr>
              <a:t>никальный значимый аспект</a:t>
            </a:r>
          </a:p>
          <a:p>
            <a:pPr lvl="0" algn="ctr"/>
            <a:r>
              <a:rPr lang="ru-RU" sz="1800" b="1" dirty="0" smtClean="0">
                <a:solidFill>
                  <a:schemeClr val="accent3"/>
                </a:solidFill>
                <a:highlight>
                  <a:srgbClr val="FFFFFF"/>
                </a:highlight>
              </a:rPr>
              <a:t>(полный расчет произведен для 1000 самых частых)</a:t>
            </a:r>
            <a:endParaRPr lang="ru" sz="1800" b="1" dirty="0">
              <a:solidFill>
                <a:schemeClr val="accent3"/>
              </a:solidFill>
              <a:highlight>
                <a:srgbClr val="FFFFFF"/>
              </a:highlight>
            </a:endParaRPr>
          </a:p>
          <a:p>
            <a:pPr lvl="0" algn="ctr"/>
            <a:endParaRPr lang="ru" b="1" dirty="0">
              <a:solidFill>
                <a:schemeClr val="accent3"/>
              </a:solidFill>
            </a:endParaRPr>
          </a:p>
        </p:txBody>
      </p:sp>
      <p:sp>
        <p:nvSpPr>
          <p:cNvPr id="21" name="Shape 114"/>
          <p:cNvSpPr/>
          <p:nvPr/>
        </p:nvSpPr>
        <p:spPr>
          <a:xfrm rot="-2768">
            <a:off x="2928136" y="3077279"/>
            <a:ext cx="745200" cy="25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Прямоугольник 21"/>
          <p:cNvSpPr/>
          <p:nvPr/>
        </p:nvSpPr>
        <p:spPr>
          <a:xfrm>
            <a:off x="7147674" y="1830574"/>
            <a:ext cx="18517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800" b="1" dirty="0" err="1">
                <a:solidFill>
                  <a:schemeClr val="accent3"/>
                </a:solidFill>
                <a:highlight>
                  <a:srgbClr val="FFFFFF"/>
                </a:highlight>
              </a:rPr>
              <a:t>One-class</a:t>
            </a:r>
            <a:r>
              <a:rPr lang="pt-BR" sz="1800" b="1" dirty="0">
                <a:solidFill>
                  <a:schemeClr val="accent3"/>
                </a:solidFill>
                <a:highlight>
                  <a:srgbClr val="FFFFFF"/>
                </a:highlight>
              </a:rPr>
              <a:t> SVM</a:t>
            </a:r>
            <a:endParaRPr lang="ru-RU" sz="1800" b="1" dirty="0">
              <a:solidFill>
                <a:schemeClr val="accent3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41394813"/>
      </p:ext>
    </p:extLst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1386</Words>
  <Application>Microsoft Macintosh PowerPoint</Application>
  <PresentationFormat>Экран (16:9)</PresentationFormat>
  <Paragraphs>241</Paragraphs>
  <Slides>26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3" baseType="lpstr">
      <vt:lpstr>Alfa Slab One</vt:lpstr>
      <vt:lpstr>Calibri</vt:lpstr>
      <vt:lpstr>Georgia</vt:lpstr>
      <vt:lpstr>Proxima Nova</vt:lpstr>
      <vt:lpstr>Times New Roman</vt:lpstr>
      <vt:lpstr>Arial</vt:lpstr>
      <vt:lpstr>gameday</vt:lpstr>
      <vt:lpstr>Построение иерархии аспектов по пользовательским отзывам об электронных устройствах Building Aspect Hierarchy Based on User Reviews about Electronic Devices</vt:lpstr>
      <vt:lpstr>Цель</vt:lpstr>
      <vt:lpstr>Термины</vt:lpstr>
      <vt:lpstr>Технологии</vt:lpstr>
      <vt:lpstr>Получение входных данных</vt:lpstr>
      <vt:lpstr>Структура отзывов</vt:lpstr>
      <vt:lpstr>Категории отзывов</vt:lpstr>
      <vt:lpstr>Алгоритм работы программы</vt:lpstr>
      <vt:lpstr>Выявление аспектов</vt:lpstr>
      <vt:lpstr>Характеристики</vt:lpstr>
      <vt:lpstr>PMI features</vt:lpstr>
      <vt:lpstr>Пример</vt:lpstr>
      <vt:lpstr>Contextual features</vt:lpstr>
      <vt:lpstr>Пример</vt:lpstr>
      <vt:lpstr>Syntactic feature</vt:lpstr>
      <vt:lpstr>Пример</vt:lpstr>
      <vt:lpstr>Lexical feature</vt:lpstr>
      <vt:lpstr>Пример</vt:lpstr>
      <vt:lpstr>Семантическая дистанция</vt:lpstr>
      <vt:lpstr>Семантическая дистанция</vt:lpstr>
      <vt:lpstr>Пример</vt:lpstr>
      <vt:lpstr>RandomForest</vt:lpstr>
      <vt:lpstr>Сравнение</vt:lpstr>
      <vt:lpstr>Построение иерархии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Построение иерархии аспектов по пользовательским отзывам об электронных устройствах Building Aspect Hierarchy Based on User Reviews about Electronic Devices</dc:title>
  <cp:lastModifiedBy>Репина Анастасия Андреевна</cp:lastModifiedBy>
  <cp:revision>27</cp:revision>
  <dcterms:modified xsi:type="dcterms:W3CDTF">2017-03-29T18:16:53Z</dcterms:modified>
</cp:coreProperties>
</file>